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5" r:id="rId3"/>
    <p:sldId id="381" r:id="rId4"/>
    <p:sldId id="405" r:id="rId5"/>
    <p:sldId id="428" r:id="rId6"/>
    <p:sldId id="432" r:id="rId7"/>
    <p:sldId id="433" r:id="rId8"/>
    <p:sldId id="406" r:id="rId9"/>
    <p:sldId id="411" r:id="rId10"/>
    <p:sldId id="415" r:id="rId11"/>
    <p:sldId id="422" r:id="rId12"/>
    <p:sldId id="414" r:id="rId13"/>
    <p:sldId id="416" r:id="rId14"/>
    <p:sldId id="423" r:id="rId15"/>
    <p:sldId id="417" r:id="rId16"/>
    <p:sldId id="418" r:id="rId17"/>
    <p:sldId id="424" r:id="rId18"/>
    <p:sldId id="419" r:id="rId19"/>
    <p:sldId id="420" r:id="rId20"/>
    <p:sldId id="425" r:id="rId21"/>
    <p:sldId id="421" r:id="rId22"/>
    <p:sldId id="435" r:id="rId23"/>
    <p:sldId id="436" r:id="rId24"/>
    <p:sldId id="437" r:id="rId25"/>
    <p:sldId id="438" r:id="rId26"/>
    <p:sldId id="439" r:id="rId27"/>
    <p:sldId id="440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27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0" autoAdjust="0"/>
  </p:normalViewPr>
  <p:slideViewPr>
    <p:cSldViewPr>
      <p:cViewPr varScale="1">
        <p:scale>
          <a:sx n="63" d="100"/>
          <a:sy n="63" d="100"/>
        </p:scale>
        <p:origin x="8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3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10B32-356E-4C49-8369-16B23A7485D2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123FB-3DD0-4A7A-B4E9-0CDF51E35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2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4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30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5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32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01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73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25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1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14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30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78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71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22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02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99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68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27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123FB-3DD0-4A7A-B4E9-0CDF51E352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26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C1C19-86FF-42C1-BCA4-5C533C9BA92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jamin J. Williams\Pictures\ltmnjab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960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114800"/>
            <a:ext cx="77724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257800"/>
            <a:ext cx="7772400" cy="914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975350"/>
            <a:ext cx="2133600" cy="365125"/>
          </a:xfrm>
        </p:spPr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975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975350"/>
            <a:ext cx="2133600" cy="365125"/>
          </a:xfrm>
        </p:spPr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1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11150"/>
            <a:ext cx="9410700" cy="106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518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9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1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82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9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C:\Users\Benjamin J. Williams\Pictures\ltmnjab.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43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62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9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8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08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7971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3D84E-089D-468A-9606-D45FDA1255CB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1DC24-DFF9-42A9-8402-2988FA70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Book Antiqu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71600" y="4114800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5181600"/>
            <a:ext cx="6400800" cy="914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21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</a:t>
            </a:r>
            <a:r>
              <a:rPr lang="en-US" baseline="0" dirty="0"/>
              <a:t> We Got the Bible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Textual Criticism</a:t>
            </a:r>
          </a:p>
        </p:txBody>
      </p:sp>
    </p:spTree>
    <p:extLst>
      <p:ext uri="{BB962C8B-B14F-4D97-AF65-F5344CB8AC3E}">
        <p14:creationId xmlns:p14="http://schemas.microsoft.com/office/powerpoint/2010/main" val="172151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General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5029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n-US" dirty="0"/>
              <a:t>Gnostic Gospels &amp; Beyond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b="1" u="sng" dirty="0"/>
              <a:t>Textual Criticism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dirty="0"/>
              <a:t>The Catholic Era &amp; The Reformation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dirty="0"/>
              <a:t>The Bible in Your Hand</a:t>
            </a:r>
          </a:p>
        </p:txBody>
      </p:sp>
    </p:spTree>
    <p:extLst>
      <p:ext uri="{BB962C8B-B14F-4D97-AF65-F5344CB8AC3E}">
        <p14:creationId xmlns:p14="http://schemas.microsoft.com/office/powerpoint/2010/main" val="188011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Autographs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“autograph” is a manuscript penned by the author himself.</a:t>
            </a:r>
          </a:p>
          <a:p>
            <a:r>
              <a:rPr lang="en-US" dirty="0"/>
              <a:t>We have ZERO autographs of any Bible book.</a:t>
            </a:r>
          </a:p>
          <a:p>
            <a:r>
              <a:rPr lang="en-US" dirty="0"/>
              <a:t>Instead, we have thousands of copies, fragments, and versions.</a:t>
            </a:r>
          </a:p>
          <a:p>
            <a:r>
              <a:rPr lang="en-US" b="1" dirty="0"/>
              <a:t>Textual</a:t>
            </a:r>
            <a:r>
              <a:rPr lang="en-US" b="1" baseline="0" dirty="0"/>
              <a:t> criticism</a:t>
            </a:r>
            <a:r>
              <a:rPr lang="en-US" b="0" baseline="0" dirty="0"/>
              <a:t> is the field of study that assesses that body of evidence to discover the most authentic text of the Scriptures.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362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6397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Codex Sinaiticus</a:t>
            </a:r>
          </a:p>
        </p:txBody>
      </p:sp>
    </p:spTree>
    <p:extLst>
      <p:ext uri="{BB962C8B-B14F-4D97-AF65-F5344CB8AC3E}">
        <p14:creationId xmlns:p14="http://schemas.microsoft.com/office/powerpoint/2010/main" val="135840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lexandrinus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9986" y="-3048000"/>
            <a:ext cx="9144001" cy="11942021"/>
          </a:xfrm>
        </p:spPr>
      </p:pic>
      <p:pic>
        <p:nvPicPr>
          <p:cNvPr id="9" name="Content Placeholder 3" descr="alexandrinus.jpg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5000" contrast="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600200" y="3657600"/>
            <a:ext cx="65532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343400" y="457200"/>
            <a:ext cx="4191000" cy="6397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Alexandrian Manuscript</a:t>
            </a:r>
          </a:p>
        </p:txBody>
      </p:sp>
    </p:spTree>
    <p:extLst>
      <p:ext uri="{BB962C8B-B14F-4D97-AF65-F5344CB8AC3E}">
        <p14:creationId xmlns:p14="http://schemas.microsoft.com/office/powerpoint/2010/main" val="232745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IMAGINEABOOKWRITTENINENGLISHBUTWITHOUTANYKINDOFSPACESORPUNCTUACTIONMARKSOFANYKINDITHINKTHATWECOULDAGREETHATITWOULDBESOMEWHATDIFFICULTTOREADESPECIALLYIFENGLISHISNOTEVENYOURNATIVELANGUAGEAMEN</a:t>
            </a:r>
          </a:p>
        </p:txBody>
      </p:sp>
    </p:spTree>
    <p:extLst>
      <p:ext uri="{BB962C8B-B14F-4D97-AF65-F5344CB8AC3E}">
        <p14:creationId xmlns:p14="http://schemas.microsoft.com/office/powerpoint/2010/main" val="20165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</a:t>
            </a:r>
            <a:r>
              <a:rPr lang="en-US" baseline="0" dirty="0"/>
              <a:t> About</a:t>
            </a:r>
            <a:r>
              <a:rPr lang="en-US" dirty="0"/>
              <a:t> the Manuscripts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Claim:</a:t>
            </a:r>
            <a:r>
              <a:rPr lang="en-US" baseline="0" dirty="0"/>
              <a:t> “There are hundreds of thousands of manuscript errors in the text of the New Testament.”</a:t>
            </a:r>
          </a:p>
          <a:p>
            <a:pPr>
              <a:lnSpc>
                <a:spcPct val="90000"/>
              </a:lnSpc>
            </a:pPr>
            <a:r>
              <a:rPr lang="en-US" dirty="0"/>
              <a:t>This claim</a:t>
            </a:r>
            <a:r>
              <a:rPr lang="en-US" baseline="0" dirty="0"/>
              <a:t> is only true depending on how you count it and what you call an error.</a:t>
            </a:r>
          </a:p>
          <a:p>
            <a:pPr>
              <a:lnSpc>
                <a:spcPct val="90000"/>
              </a:lnSpc>
            </a:pPr>
            <a:r>
              <a:rPr lang="en-US" baseline="0" dirty="0"/>
              <a:t>However, this statement is terribly misleading about the text.</a:t>
            </a:r>
          </a:p>
          <a:p>
            <a:pPr>
              <a:lnSpc>
                <a:spcPct val="90000"/>
              </a:lnSpc>
            </a:pPr>
            <a:r>
              <a:rPr lang="en-US" dirty="0"/>
              <a:t>Example: “to form a more perfect Onion”</a:t>
            </a:r>
          </a:p>
        </p:txBody>
      </p:sp>
    </p:spTree>
    <p:extLst>
      <p:ext uri="{BB962C8B-B14F-4D97-AF65-F5344CB8AC3E}">
        <p14:creationId xmlns:p14="http://schemas.microsoft.com/office/powerpoint/2010/main" val="72960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Errors by Sight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b="1" dirty="0"/>
              <a:t>1 Timothy 3:16 –</a:t>
            </a:r>
            <a:r>
              <a:rPr lang="en-US" sz="2800" b="1" baseline="0" dirty="0"/>
              <a:t> Confused Letter</a:t>
            </a:r>
            <a:endParaRPr lang="en-US" sz="2800" b="1" dirty="0"/>
          </a:p>
          <a:p>
            <a:pPr marL="342900" indent="-342900" algn="just"/>
            <a:endParaRPr lang="en-US" sz="2800" b="1" dirty="0"/>
          </a:p>
          <a:p>
            <a:pPr marL="342900" indent="-342900" algn="just"/>
            <a:endParaRPr lang="en-US" sz="2800" b="1" dirty="0"/>
          </a:p>
          <a:p>
            <a:pPr marL="342900" indent="-342900" algn="just"/>
            <a:endParaRPr lang="en-US" sz="2800" b="1" dirty="0"/>
          </a:p>
          <a:p>
            <a:pPr marL="342900" indent="-342900" algn="just"/>
            <a:endParaRPr lang="en-US" sz="2800" b="1" dirty="0"/>
          </a:p>
          <a:p>
            <a:pPr marL="0" indent="0" algn="just">
              <a:buNone/>
            </a:pPr>
            <a:r>
              <a:rPr lang="en-US" sz="2800" b="1" dirty="0"/>
              <a:t>2 Peter 2:13 – Similar</a:t>
            </a:r>
            <a:r>
              <a:rPr lang="en-US" sz="2800" b="1" baseline="0" dirty="0"/>
              <a:t> Looking Words</a:t>
            </a:r>
            <a:endParaRPr lang="en-US" sz="2800" b="1" dirty="0"/>
          </a:p>
        </p:txBody>
      </p:sp>
      <p:pic>
        <p:nvPicPr>
          <p:cNvPr id="4" name="Picture 7" descr="1tim3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72574"/>
            <a:ext cx="6073614" cy="178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2pet2_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7" r="73" b="39008"/>
          <a:stretch>
            <a:fillRect/>
          </a:stretch>
        </p:blipFill>
        <p:spPr bwMode="auto">
          <a:xfrm>
            <a:off x="0" y="4576762"/>
            <a:ext cx="8831981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396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Errors</a:t>
            </a:r>
            <a:r>
              <a:rPr lang="en-US" baseline="0" dirty="0"/>
              <a:t> by Sight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John 5:39 – Transposing or Adding Letters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366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21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Errors by 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John 17:15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1 Corinthians 9:2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0" b="53807"/>
          <a:stretch>
            <a:fillRect/>
          </a:stretch>
        </p:blipFill>
        <p:spPr bwMode="auto">
          <a:xfrm>
            <a:off x="0" y="1905000"/>
            <a:ext cx="9144000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5" r="14447" b="37152"/>
          <a:stretch>
            <a:fillRect/>
          </a:stretch>
        </p:blipFill>
        <p:spPr bwMode="auto">
          <a:xfrm>
            <a:off x="0" y="4981575"/>
            <a:ext cx="91440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83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&amp; Memory Errors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Faulty Hearing:  </a:t>
            </a:r>
            <a:r>
              <a:rPr lang="en-US" dirty="0"/>
              <a:t>Either errors in dictation or even solitary reading</a:t>
            </a:r>
          </a:p>
          <a:p>
            <a:pPr>
              <a:lnSpc>
                <a:spcPct val="80000"/>
              </a:lnSpc>
            </a:pPr>
            <a:r>
              <a:rPr lang="en-US" b="1" dirty="0"/>
              <a:t>Memory Lapse:  </a:t>
            </a:r>
            <a:r>
              <a:rPr lang="en-US" dirty="0"/>
              <a:t>During the process of reading and beginning to write it on the copy, a scribe could make mistakes as he repeats the line.</a:t>
            </a:r>
          </a:p>
          <a:p>
            <a:pPr>
              <a:lnSpc>
                <a:spcPct val="80000"/>
              </a:lnSpc>
            </a:pPr>
            <a:r>
              <a:rPr lang="en-US" b="1" dirty="0"/>
              <a:t>Reversals:</a:t>
            </a:r>
            <a:r>
              <a:rPr lang="en-US" dirty="0"/>
              <a:t> Herod the King vs. King Herod</a:t>
            </a:r>
          </a:p>
          <a:p>
            <a:pPr>
              <a:lnSpc>
                <a:spcPct val="80000"/>
              </a:lnSpc>
            </a:pPr>
            <a:r>
              <a:rPr lang="en-US" b="1" dirty="0"/>
              <a:t>Replacement:</a:t>
            </a:r>
            <a:r>
              <a:rPr lang="en-US" dirty="0"/>
              <a:t> Peter vs. Simon; Jesus vs. Lord</a:t>
            </a:r>
          </a:p>
        </p:txBody>
      </p:sp>
    </p:spTree>
    <p:extLst>
      <p:ext uri="{BB962C8B-B14F-4D97-AF65-F5344CB8AC3E}">
        <p14:creationId xmlns:p14="http://schemas.microsoft.com/office/powerpoint/2010/main" val="120812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Intentional Errors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Sloppy Scribes: </a:t>
            </a:r>
            <a:r>
              <a:rPr lang="en-US" dirty="0"/>
              <a:t>“They write down not what they find but what they think is the meaning; and while they attempt to rectify the errors of others, they merely expose their own.” (Jerome)</a:t>
            </a:r>
          </a:p>
          <a:p>
            <a:pPr>
              <a:lnSpc>
                <a:spcPct val="80000"/>
              </a:lnSpc>
            </a:pPr>
            <a:r>
              <a:rPr lang="en-US" b="1" dirty="0"/>
              <a:t>Spelling and Grammar Changes:</a:t>
            </a:r>
            <a:r>
              <a:rPr lang="en-US" dirty="0"/>
              <a:t> Changes in the Greek languages and non-standard spelling</a:t>
            </a:r>
          </a:p>
        </p:txBody>
      </p:sp>
    </p:spTree>
    <p:extLst>
      <p:ext uri="{BB962C8B-B14F-4D97-AF65-F5344CB8AC3E}">
        <p14:creationId xmlns:p14="http://schemas.microsoft.com/office/powerpoint/2010/main" val="679050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Intentional Errors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Harmonistic Alterations:  </a:t>
            </a:r>
            <a:r>
              <a:rPr lang="en-US" dirty="0"/>
              <a:t>Since many scribes knew much of their Scriptures by heart, they recognized the places in which there are parallels or quotations which do not completely follow their antecedents.</a:t>
            </a:r>
          </a:p>
          <a:p>
            <a:pPr>
              <a:lnSpc>
                <a:spcPct val="80000"/>
              </a:lnSpc>
            </a:pPr>
            <a:r>
              <a:rPr lang="en-US" dirty="0"/>
              <a:t>For example, the shorter form of the Lord's Prayer in Luke was assimilated in many copies of Luke to agree with the longer form in </a:t>
            </a:r>
            <a:r>
              <a:rPr lang="en-US" b="1" dirty="0"/>
              <a:t>Matthew 6:9-13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5695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Intentional Errors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Corrections:</a:t>
            </a:r>
            <a:r>
              <a:rPr lang="en-US" dirty="0"/>
              <a:t> Presumed historical or geographical conflicts</a:t>
            </a:r>
          </a:p>
          <a:p>
            <a:pPr>
              <a:lnSpc>
                <a:spcPct val="80000"/>
              </a:lnSpc>
            </a:pPr>
            <a:r>
              <a:rPr lang="en-US" b="1" dirty="0"/>
              <a:t>Conflations:</a:t>
            </a:r>
            <a:r>
              <a:rPr lang="en-US" dirty="0"/>
              <a:t> Luke 24:53 ends with the disciples “continually in the temple blessing God.” Codex </a:t>
            </a:r>
            <a:r>
              <a:rPr lang="en-US" dirty="0" err="1"/>
              <a:t>Bezae</a:t>
            </a:r>
            <a:r>
              <a:rPr lang="en-US" dirty="0"/>
              <a:t> has “praising.” Some manuscripts that have the conflation “praising and blessing.”</a:t>
            </a:r>
          </a:p>
          <a:p>
            <a:pPr>
              <a:lnSpc>
                <a:spcPct val="80000"/>
              </a:lnSpc>
            </a:pPr>
            <a:r>
              <a:rPr lang="en-US" b="1" dirty="0"/>
              <a:t>Doctrinal Alterations:</a:t>
            </a:r>
            <a:r>
              <a:rPr lang="en-US" dirty="0"/>
              <a:t> The Church Fathers repeatedly accuse the heretics of corrupting the Scriptures to support their views, like </a:t>
            </a:r>
            <a:r>
              <a:rPr lang="en-US" dirty="0" err="1"/>
              <a:t>Marcion’s</a:t>
            </a:r>
            <a:r>
              <a:rPr lang="en-US" dirty="0"/>
              <a:t> non-Jewish Jesus.</a:t>
            </a:r>
          </a:p>
        </p:txBody>
      </p:sp>
    </p:spTree>
    <p:extLst>
      <p:ext uri="{BB962C8B-B14F-4D97-AF65-F5344CB8AC3E}">
        <p14:creationId xmlns:p14="http://schemas.microsoft.com/office/powerpoint/2010/main" val="1395225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Overwhelming Evidence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Meaning, viable variants = less than 1%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021"/>
          <a:stretch/>
        </p:blipFill>
        <p:spPr bwMode="auto">
          <a:xfrm>
            <a:off x="228600" y="2209799"/>
            <a:ext cx="8686800" cy="451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862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Overwhelming Evidence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Daniel Wallace on Variants:</a:t>
            </a:r>
          </a:p>
          <a:p>
            <a:r>
              <a:rPr lang="en-US" dirty="0"/>
              <a:t>“For more than two centuries, most biblical scholars have declared that no essential affirmation has been affected by the variants.”</a:t>
            </a:r>
          </a:p>
          <a:p>
            <a:r>
              <a:rPr lang="en-US" dirty="0"/>
              <a:t>“In the last 135 years, not a single new reading of any MS has such a pedigree [as to be both new and viable]. This shows that the autographic wording is to be found among the MSS somewhere.”</a:t>
            </a:r>
          </a:p>
        </p:txBody>
      </p:sp>
    </p:spTree>
    <p:extLst>
      <p:ext uri="{BB962C8B-B14F-4D97-AF65-F5344CB8AC3E}">
        <p14:creationId xmlns:p14="http://schemas.microsoft.com/office/powerpoint/2010/main" val="50709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06" name="Group 2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196536"/>
              </p:ext>
            </p:extLst>
          </p:nvPr>
        </p:nvGraphicFramePr>
        <p:xfrm>
          <a:off x="0" y="46038"/>
          <a:ext cx="9144000" cy="6875465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0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Author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Date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Earliest Copy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Difference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Copies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Pliny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61-113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850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750 yrs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Plato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427-347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900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1200 yrs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7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Herodotus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480-425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900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1300 yrs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8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Aristophanes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450-385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900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1200 </a:t>
                      </a:r>
                      <a:r>
                        <a:rPr lang="en-US" sz="2400" dirty="0" err="1"/>
                        <a:t>yrs</a:t>
                      </a:r>
                      <a:endParaRPr lang="en-US" sz="2400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Caesar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100-44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900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1000 </a:t>
                      </a:r>
                      <a:r>
                        <a:rPr lang="en-US" sz="2400" dirty="0" err="1"/>
                        <a:t>yrs</a:t>
                      </a:r>
                      <a:endParaRPr lang="en-US" sz="2400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10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Sophocles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496-406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1000 AD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1400 yrs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/>
                        <a:t>193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Homer (Iliad)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900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400 BC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500 </a:t>
                      </a:r>
                      <a:r>
                        <a:rPr lang="en-US" sz="2400" dirty="0" err="1"/>
                        <a:t>yrs</a:t>
                      </a:r>
                      <a:endParaRPr lang="en-US" sz="2400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dirty="0"/>
                        <a:t>643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81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NT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1</a:t>
                      </a:r>
                      <a:r>
                        <a:rPr lang="en-US" sz="2400" b="1" baseline="30000" dirty="0"/>
                        <a:t>st</a:t>
                      </a:r>
                      <a:r>
                        <a:rPr lang="en-US" sz="2400" b="1" dirty="0"/>
                        <a:t> Century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2</a:t>
                      </a:r>
                      <a:r>
                        <a:rPr lang="en-US" sz="2400" b="1" baseline="30000" dirty="0"/>
                        <a:t>nd</a:t>
                      </a:r>
                      <a:r>
                        <a:rPr lang="en-US" sz="2400" b="1" dirty="0"/>
                        <a:t> Century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under 100 </a:t>
                      </a:r>
                      <a:r>
                        <a:rPr lang="en-US" sz="2400" b="1" dirty="0" err="1"/>
                        <a:t>yrs</a:t>
                      </a:r>
                      <a:endParaRPr lang="en-US" sz="2400" b="1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dirty="0"/>
                        <a:t>5600+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78494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Evidence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b="1" dirty="0"/>
              <a:t>Versions</a:t>
            </a:r>
          </a:p>
          <a:p>
            <a:pPr>
              <a:lnSpc>
                <a:spcPct val="80000"/>
              </a:lnSpc>
            </a:pPr>
            <a:r>
              <a:rPr lang="en-US" dirty="0"/>
              <a:t>Early in the history of the church, Greek documents, including the Scriptures, were translated into various languages.</a:t>
            </a:r>
          </a:p>
          <a:p>
            <a:pPr>
              <a:lnSpc>
                <a:spcPct val="80000"/>
              </a:lnSpc>
            </a:pPr>
            <a:r>
              <a:rPr lang="en-US" dirty="0"/>
              <a:t>By the 3rd and 4th Centuries the New Testament was translated into Coptic, </a:t>
            </a:r>
            <a:r>
              <a:rPr lang="en-US" dirty="0" err="1"/>
              <a:t>Syriac</a:t>
            </a:r>
            <a:r>
              <a:rPr lang="en-US" dirty="0"/>
              <a:t>, Armenian, Georgian, etc.</a:t>
            </a:r>
          </a:p>
        </p:txBody>
      </p:sp>
    </p:spTree>
    <p:extLst>
      <p:ext uri="{BB962C8B-B14F-4D97-AF65-F5344CB8AC3E}">
        <p14:creationId xmlns:p14="http://schemas.microsoft.com/office/powerpoint/2010/main" val="247689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Evidence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b="1" dirty="0"/>
              <a:t>Quotations</a:t>
            </a:r>
          </a:p>
          <a:p>
            <a:pPr>
              <a:lnSpc>
                <a:spcPct val="80000"/>
              </a:lnSpc>
            </a:pPr>
            <a:r>
              <a:rPr lang="en-US" b="1" dirty="0"/>
              <a:t>Metzger:</a:t>
            </a:r>
            <a:r>
              <a:rPr lang="en-US" dirty="0"/>
              <a:t> “if all other sources for our knowledge of the text of the New Testament were destroyed, [the patristic quotations] would be sufficient alone for the reconstruction of practically the entire New Testament.”</a:t>
            </a:r>
          </a:p>
          <a:p>
            <a:pPr>
              <a:lnSpc>
                <a:spcPct val="80000"/>
              </a:lnSpc>
            </a:pPr>
            <a:r>
              <a:rPr lang="en-US" b="1" dirty="0" err="1"/>
              <a:t>Irenaeus</a:t>
            </a:r>
            <a:r>
              <a:rPr lang="en-US" b="1" dirty="0"/>
              <a:t> (2</a:t>
            </a:r>
            <a:r>
              <a:rPr lang="en-US" b="1" baseline="30000" dirty="0"/>
              <a:t>nd</a:t>
            </a:r>
            <a:r>
              <a:rPr lang="en-US" b="1" dirty="0"/>
              <a:t> Century), </a:t>
            </a:r>
            <a:r>
              <a:rPr lang="en-US" b="1" i="1" dirty="0"/>
              <a:t>Against Heresies </a:t>
            </a:r>
            <a:r>
              <a:rPr lang="en-US" b="1" dirty="0"/>
              <a:t>3.10.5</a:t>
            </a:r>
            <a:r>
              <a:rPr lang="en-US" dirty="0"/>
              <a:t>: “At the end, moreover, of the gospel Mark says: And so the Lord Jesus, after he had spoken to them, was received into the heavens, and sits at the right hand of God.”</a:t>
            </a:r>
          </a:p>
        </p:txBody>
      </p:sp>
    </p:spTree>
    <p:extLst>
      <p:ext uri="{BB962C8B-B14F-4D97-AF65-F5344CB8AC3E}">
        <p14:creationId xmlns:p14="http://schemas.microsoft.com/office/powerpoint/2010/main" val="2198351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overwhelming agreement between the manuscripts (upwards of 95%).</a:t>
            </a:r>
          </a:p>
          <a:p>
            <a:r>
              <a:rPr lang="en-US" dirty="0"/>
              <a:t>The disagreements between manuscripts are usually easily understood.</a:t>
            </a:r>
          </a:p>
          <a:p>
            <a:r>
              <a:rPr lang="en-US" dirty="0"/>
              <a:t>Honest Biblical Criticism is </a:t>
            </a:r>
            <a:r>
              <a:rPr lang="en-US" b="1" dirty="0">
                <a:solidFill>
                  <a:srgbClr val="FF0000"/>
                </a:solidFill>
              </a:rPr>
              <a:t>helpful</a:t>
            </a:r>
            <a:r>
              <a:rPr lang="en-US" dirty="0"/>
              <a:t>, not hurtful, to our faith … because God has successfully preserved His Word.</a:t>
            </a:r>
          </a:p>
        </p:txBody>
      </p:sp>
    </p:spTree>
    <p:extLst>
      <p:ext uri="{BB962C8B-B14F-4D97-AF65-F5344CB8AC3E}">
        <p14:creationId xmlns:p14="http://schemas.microsoft.com/office/powerpoint/2010/main" val="3802432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Mark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apply what we have learned to a common question.</a:t>
            </a:r>
          </a:p>
          <a:p>
            <a:r>
              <a:rPr lang="en-US" b="1" dirty="0"/>
              <a:t>Mark</a:t>
            </a:r>
            <a:r>
              <a:rPr lang="en-US" b="1" baseline="0" dirty="0"/>
              <a:t> 16:9-20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3400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asv mark 16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0"/>
            <a:ext cx="9144000" cy="6871644"/>
          </a:xfrm>
        </p:spPr>
      </p:pic>
      <p:sp>
        <p:nvSpPr>
          <p:cNvPr id="5" name="Right Arrow 4"/>
          <p:cNvSpPr/>
          <p:nvPr/>
        </p:nvSpPr>
        <p:spPr>
          <a:xfrm>
            <a:off x="1447800" y="3505200"/>
            <a:ext cx="12192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181600" y="2895600"/>
            <a:ext cx="3124200" cy="2971800"/>
            <a:chOff x="5181600" y="2895600"/>
            <a:chExt cx="3124200" cy="2971800"/>
          </a:xfrm>
        </p:grpSpPr>
        <p:sp>
          <p:nvSpPr>
            <p:cNvPr id="6" name="Line Callout 1 5"/>
            <p:cNvSpPr/>
            <p:nvPr/>
          </p:nvSpPr>
          <p:spPr>
            <a:xfrm>
              <a:off x="5181600" y="2895600"/>
              <a:ext cx="3124200" cy="2971800"/>
            </a:xfrm>
            <a:prstGeom prst="borderCallout1">
              <a:avLst>
                <a:gd name="adj1" fmla="val 60633"/>
                <a:gd name="adj2" fmla="val 521"/>
                <a:gd name="adj3" fmla="val 115422"/>
                <a:gd name="adj4" fmla="val -24134"/>
              </a:avLst>
            </a:prstGeom>
            <a:solidFill>
              <a:schemeClr val="bg1"/>
            </a:solidFill>
            <a:ln w="1143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257800" y="2971800"/>
              <a:ext cx="30480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The two oldest Greek manuscripts, and some other authorities, omit from ver. 9 to the end.</a:t>
              </a: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152400" y="152400"/>
            <a:ext cx="57912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1901 AMERICAN STANDARD</a:t>
            </a:r>
          </a:p>
        </p:txBody>
      </p:sp>
    </p:spTree>
    <p:extLst>
      <p:ext uri="{BB962C8B-B14F-4D97-AF65-F5344CB8AC3E}">
        <p14:creationId xmlns:p14="http://schemas.microsoft.com/office/powerpoint/2010/main" val="1029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lt mark 16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ight Arrow 4"/>
          <p:cNvSpPr/>
          <p:nvPr/>
        </p:nvSpPr>
        <p:spPr>
          <a:xfrm>
            <a:off x="3886200" y="4572000"/>
            <a:ext cx="12192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971800" y="914400"/>
            <a:ext cx="3124200" cy="2514600"/>
            <a:chOff x="6629400" y="2667000"/>
            <a:chExt cx="3124200" cy="2971800"/>
          </a:xfrm>
        </p:grpSpPr>
        <p:sp>
          <p:nvSpPr>
            <p:cNvPr id="6" name="Line Callout 1 5"/>
            <p:cNvSpPr/>
            <p:nvPr/>
          </p:nvSpPr>
          <p:spPr>
            <a:xfrm>
              <a:off x="6629400" y="2667000"/>
              <a:ext cx="3124200" cy="2971800"/>
            </a:xfrm>
            <a:prstGeom prst="borderCallout1">
              <a:avLst>
                <a:gd name="adj1" fmla="val 99794"/>
                <a:gd name="adj2" fmla="val 83005"/>
                <a:gd name="adj3" fmla="val 174853"/>
                <a:gd name="adj4" fmla="val 131331"/>
              </a:avLst>
            </a:prstGeom>
            <a:solidFill>
              <a:schemeClr val="bg1"/>
            </a:solidFill>
            <a:ln w="1143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29400" y="2819400"/>
              <a:ext cx="3048000" cy="2655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The most reliable early manuscripts conclude the Gospel of Mark at verse 8.</a:t>
              </a: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152400" y="152400"/>
            <a:ext cx="57912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NEW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LIVING TRANSLATION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467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message mark 16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80684"/>
          </a:xfrm>
        </p:spPr>
      </p:pic>
      <p:sp>
        <p:nvSpPr>
          <p:cNvPr id="5" name="Right Arrow 4"/>
          <p:cNvSpPr/>
          <p:nvPr/>
        </p:nvSpPr>
        <p:spPr>
          <a:xfrm rot="9038353">
            <a:off x="1158100" y="1341222"/>
            <a:ext cx="12192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181600" y="2895600"/>
            <a:ext cx="3124200" cy="2057400"/>
            <a:chOff x="5181600" y="2895600"/>
            <a:chExt cx="3124200" cy="2971800"/>
          </a:xfrm>
        </p:grpSpPr>
        <p:sp>
          <p:nvSpPr>
            <p:cNvPr id="7" name="Line Callout 1 6"/>
            <p:cNvSpPr/>
            <p:nvPr/>
          </p:nvSpPr>
          <p:spPr>
            <a:xfrm>
              <a:off x="5181600" y="2895600"/>
              <a:ext cx="3124200" cy="2971800"/>
            </a:xfrm>
            <a:prstGeom prst="borderCallout1">
              <a:avLst>
                <a:gd name="adj1" fmla="val 60633"/>
                <a:gd name="adj2" fmla="val 521"/>
                <a:gd name="adj3" fmla="val 122615"/>
                <a:gd name="adj4" fmla="val -38958"/>
              </a:avLst>
            </a:prstGeom>
            <a:solidFill>
              <a:schemeClr val="bg1"/>
            </a:solidFill>
            <a:ln w="1143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7800" y="2971800"/>
              <a:ext cx="3048000" cy="2622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Mark 16:9-20 [the portion in brackets] is contained only in later manuscripts.</a:t>
              </a: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152400" y="152400"/>
            <a:ext cx="57912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MESSAGE</a:t>
            </a:r>
          </a:p>
        </p:txBody>
      </p:sp>
    </p:spTree>
    <p:extLst>
      <p:ext uri="{BB962C8B-B14F-4D97-AF65-F5344CB8AC3E}">
        <p14:creationId xmlns:p14="http://schemas.microsoft.com/office/powerpoint/2010/main" val="46584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rsv mark 16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ight Arrow 4"/>
          <p:cNvSpPr/>
          <p:nvPr/>
        </p:nvSpPr>
        <p:spPr>
          <a:xfrm>
            <a:off x="3657600" y="4267200"/>
            <a:ext cx="1219200" cy="3810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4000" y="1295400"/>
            <a:ext cx="3124200" cy="1981200"/>
            <a:chOff x="5181600" y="2895600"/>
            <a:chExt cx="3124200" cy="2971800"/>
          </a:xfrm>
        </p:grpSpPr>
        <p:sp>
          <p:nvSpPr>
            <p:cNvPr id="7" name="Line Callout 1 6"/>
            <p:cNvSpPr/>
            <p:nvPr/>
          </p:nvSpPr>
          <p:spPr>
            <a:xfrm>
              <a:off x="5181600" y="2895600"/>
              <a:ext cx="3124200" cy="2971800"/>
            </a:xfrm>
            <a:prstGeom prst="borderCallout1">
              <a:avLst>
                <a:gd name="adj1" fmla="val 100793"/>
                <a:gd name="adj2" fmla="val 69701"/>
                <a:gd name="adj3" fmla="val 153784"/>
                <a:gd name="adj4" fmla="val 112325"/>
              </a:avLst>
            </a:prstGeom>
            <a:solidFill>
              <a:schemeClr val="bg1"/>
            </a:solidFill>
            <a:ln w="1143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7800" y="2971800"/>
              <a:ext cx="30480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Other texts and versions add as 16:9-20 the following passage:</a:t>
              </a: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152400" y="152400"/>
            <a:ext cx="57912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REVISED STANDARD VERSION</a:t>
            </a:r>
          </a:p>
        </p:txBody>
      </p:sp>
    </p:spTree>
    <p:extLst>
      <p:ext uri="{BB962C8B-B14F-4D97-AF65-F5344CB8AC3E}">
        <p14:creationId xmlns:p14="http://schemas.microsoft.com/office/powerpoint/2010/main" val="412132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INTERNATIONAL VERSION:  “The most reliable early manuscripts and other ancient witnesses do not have Mark 16:9-20”</a:t>
            </a:r>
          </a:p>
          <a:p>
            <a:r>
              <a:rPr lang="en-US" dirty="0"/>
              <a:t>ENGLISH STANDARD VERSION:  “Some of the earliest manuscripts do not include 16:9-20.”</a:t>
            </a:r>
          </a:p>
        </p:txBody>
      </p:sp>
    </p:spTree>
    <p:extLst>
      <p:ext uri="{BB962C8B-B14F-4D97-AF65-F5344CB8AC3E}">
        <p14:creationId xmlns:p14="http://schemas.microsoft.com/office/powerpoint/2010/main" val="171632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Many Manuscripts?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5,600+ ancient Greek manuscripts of the New Testament</a:t>
            </a:r>
          </a:p>
          <a:p>
            <a:r>
              <a:rPr lang="en-US" dirty="0"/>
              <a:t>2,519 Greek lectionaries containing extensive portions of the New Testament</a:t>
            </a:r>
          </a:p>
          <a:p>
            <a:r>
              <a:rPr lang="en-US" dirty="0"/>
              <a:t>19,284 ancient manuscripts of the New Testament in other languages</a:t>
            </a:r>
          </a:p>
          <a:p>
            <a:r>
              <a:rPr lang="en-US" dirty="0"/>
              <a:t>The argument against Mark 16:9-20 hinges largely on </a:t>
            </a:r>
            <a:r>
              <a:rPr lang="en-US" b="1" dirty="0"/>
              <a:t>TWO</a:t>
            </a:r>
            <a:r>
              <a:rPr lang="en-US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701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Codex Vaticanus (325-350 AD)</a:t>
            </a:r>
          </a:p>
          <a:p>
            <a:r>
              <a:rPr lang="en-US" dirty="0"/>
              <a:t>Note: It also omits 1 &amp; 2 Timothy, Titus, Philemon, and Revelation.</a:t>
            </a:r>
          </a:p>
          <a:p>
            <a:pPr marL="0" indent="0">
              <a:buNone/>
            </a:pPr>
            <a:r>
              <a:rPr lang="en-US" b="1" dirty="0"/>
              <a:t>Codex Sinaiticus (350 AD)</a:t>
            </a:r>
          </a:p>
        </p:txBody>
      </p:sp>
    </p:spTree>
    <p:extLst>
      <p:ext uri="{BB962C8B-B14F-4D97-AF65-F5344CB8AC3E}">
        <p14:creationId xmlns:p14="http://schemas.microsoft.com/office/powerpoint/2010/main" val="18111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aticanus.jpg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145198" y="0"/>
            <a:ext cx="6998802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67200" cy="6397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Codex Vaticanus</a:t>
            </a:r>
          </a:p>
        </p:txBody>
      </p:sp>
      <p:sp>
        <p:nvSpPr>
          <p:cNvPr id="5" name="Left Brace 4"/>
          <p:cNvSpPr/>
          <p:nvPr/>
        </p:nvSpPr>
        <p:spPr>
          <a:xfrm flipH="1">
            <a:off x="7924800" y="1066800"/>
            <a:ext cx="457200" cy="4419600"/>
          </a:xfrm>
          <a:prstGeom prst="leftBrace">
            <a:avLst>
              <a:gd name="adj1" fmla="val 8333"/>
              <a:gd name="adj2" fmla="val 50269"/>
            </a:avLst>
          </a:prstGeom>
          <a:ln w="1079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9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 contras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eft Brace 6"/>
          <p:cNvSpPr/>
          <p:nvPr/>
        </p:nvSpPr>
        <p:spPr>
          <a:xfrm>
            <a:off x="3124200" y="1600200"/>
            <a:ext cx="533400" cy="4419600"/>
          </a:xfrm>
          <a:prstGeom prst="leftBrace">
            <a:avLst/>
          </a:prstGeom>
          <a:ln w="1079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6397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Codex Sinaiticus</a:t>
            </a:r>
          </a:p>
        </p:txBody>
      </p:sp>
    </p:spTree>
    <p:extLst>
      <p:ext uri="{BB962C8B-B14F-4D97-AF65-F5344CB8AC3E}">
        <p14:creationId xmlns:p14="http://schemas.microsoft.com/office/powerpoint/2010/main" val="1849414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Versions With Long 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4</a:t>
            </a:r>
            <a:r>
              <a:rPr lang="en-US" b="1" baseline="30000" dirty="0"/>
              <a:t>th</a:t>
            </a:r>
            <a:r>
              <a:rPr lang="en-US" b="1" dirty="0"/>
              <a:t> Century Versions</a:t>
            </a:r>
          </a:p>
          <a:p>
            <a:r>
              <a:rPr lang="en-US" dirty="0"/>
              <a:t>Vulgate</a:t>
            </a:r>
          </a:p>
          <a:p>
            <a:r>
              <a:rPr lang="en-US" dirty="0"/>
              <a:t>Gothic</a:t>
            </a:r>
          </a:p>
          <a:p>
            <a:r>
              <a:rPr lang="en-US" dirty="0" err="1"/>
              <a:t>Aethiopic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Century Versions</a:t>
            </a:r>
          </a:p>
          <a:p>
            <a:r>
              <a:rPr lang="en-US" dirty="0" err="1"/>
              <a:t>Peshitto</a:t>
            </a:r>
            <a:endParaRPr lang="en-US" dirty="0"/>
          </a:p>
          <a:p>
            <a:r>
              <a:rPr lang="en-US" dirty="0" err="1"/>
              <a:t>Curetonian</a:t>
            </a:r>
            <a:endParaRPr lang="en-US" dirty="0"/>
          </a:p>
          <a:p>
            <a:r>
              <a:rPr lang="en-US" dirty="0"/>
              <a:t>Coptic</a:t>
            </a:r>
          </a:p>
          <a:p>
            <a:r>
              <a:rPr lang="en-US" dirty="0" err="1"/>
              <a:t>Sahidic</a:t>
            </a:r>
            <a:endParaRPr lang="en-US" dirty="0"/>
          </a:p>
          <a:p>
            <a:r>
              <a:rPr lang="en-US" dirty="0" err="1"/>
              <a:t>Tatian’s</a:t>
            </a:r>
            <a:r>
              <a:rPr lang="en-US" dirty="0"/>
              <a:t> </a:t>
            </a:r>
            <a:r>
              <a:rPr lang="en-US" dirty="0" err="1"/>
              <a:t>Diatessaron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72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Christian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4</a:t>
            </a:r>
            <a:r>
              <a:rPr lang="en-US" b="1" baseline="30000" dirty="0"/>
              <a:t>th</a:t>
            </a:r>
            <a:r>
              <a:rPr lang="en-US" b="1" dirty="0"/>
              <a:t> Century Quotations</a:t>
            </a:r>
          </a:p>
          <a:p>
            <a:r>
              <a:rPr lang="en-US" dirty="0" err="1"/>
              <a:t>Aphreates</a:t>
            </a:r>
            <a:endParaRPr lang="en-US" dirty="0"/>
          </a:p>
          <a:p>
            <a:r>
              <a:rPr lang="en-US" dirty="0"/>
              <a:t>Cyril of Jerusalem</a:t>
            </a:r>
          </a:p>
          <a:p>
            <a:r>
              <a:rPr lang="en-US" dirty="0" err="1"/>
              <a:t>Ephipanus</a:t>
            </a:r>
            <a:endParaRPr lang="en-US" dirty="0"/>
          </a:p>
          <a:p>
            <a:r>
              <a:rPr lang="en-US" dirty="0"/>
              <a:t>Ambrose</a:t>
            </a:r>
          </a:p>
          <a:p>
            <a:r>
              <a:rPr lang="en-US" dirty="0" err="1"/>
              <a:t>Chrystom</a:t>
            </a:r>
            <a:endParaRPr lang="en-US" dirty="0"/>
          </a:p>
          <a:p>
            <a:r>
              <a:rPr lang="en-US" dirty="0"/>
              <a:t>Augustine</a:t>
            </a:r>
          </a:p>
          <a:p>
            <a:r>
              <a:rPr lang="en-US" dirty="0"/>
              <a:t>Calendar of church services</a:t>
            </a:r>
          </a:p>
        </p:txBody>
      </p:sp>
    </p:spTree>
    <p:extLst>
      <p:ext uri="{BB962C8B-B14F-4D97-AF65-F5344CB8AC3E}">
        <p14:creationId xmlns:p14="http://schemas.microsoft.com/office/powerpoint/2010/main" val="2422591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Christians Quotations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Century Quotations</a:t>
            </a:r>
          </a:p>
          <a:p>
            <a:r>
              <a:rPr lang="en-US" dirty="0" err="1"/>
              <a:t>Hippolytus</a:t>
            </a:r>
            <a:endParaRPr lang="en-US" dirty="0"/>
          </a:p>
          <a:p>
            <a:r>
              <a:rPr lang="en-US" dirty="0" err="1"/>
              <a:t>Celsus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Century Quotations</a:t>
            </a:r>
          </a:p>
          <a:p>
            <a:r>
              <a:rPr lang="en-US" dirty="0" err="1"/>
              <a:t>Irenaeus</a:t>
            </a:r>
            <a:endParaRPr lang="en-US" dirty="0"/>
          </a:p>
          <a:p>
            <a:r>
              <a:rPr lang="en-US" dirty="0" err="1"/>
              <a:t>Papias</a:t>
            </a:r>
            <a:endParaRPr lang="en-US" dirty="0"/>
          </a:p>
          <a:p>
            <a:r>
              <a:rPr lang="en-US" dirty="0"/>
              <a:t>Justin Martyr</a:t>
            </a:r>
          </a:p>
        </p:txBody>
      </p:sp>
    </p:spTree>
    <p:extLst>
      <p:ext uri="{BB962C8B-B14F-4D97-AF65-F5344CB8AC3E}">
        <p14:creationId xmlns:p14="http://schemas.microsoft.com/office/powerpoint/2010/main" val="3498437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Alexandrian Manuscript</a:t>
            </a:r>
          </a:p>
        </p:txBody>
      </p:sp>
      <p:pic>
        <p:nvPicPr>
          <p:cNvPr id="4" name="Content Placeholder 3" descr="alexandrinus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3892833" y="0"/>
            <a:ext cx="5251168" cy="6858000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35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400 AD -- Greek Manuscript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Museum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6" name="Left Brace 5"/>
          <p:cNvSpPr/>
          <p:nvPr/>
        </p:nvSpPr>
        <p:spPr>
          <a:xfrm>
            <a:off x="6324600" y="4953000"/>
            <a:ext cx="228600" cy="381000"/>
          </a:xfrm>
          <a:prstGeom prst="leftBrac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29000" y="5334000"/>
            <a:ext cx="2971800" cy="6397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Mark 16:16</a:t>
            </a:r>
          </a:p>
        </p:txBody>
      </p:sp>
      <p:pic>
        <p:nvPicPr>
          <p:cNvPr id="9" name="Content Placeholder 3" descr="alexandrinus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 contras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600200" y="3657600"/>
            <a:ext cx="65532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779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3886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 AD -- Greek Manuscript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Smithsonian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Washington Manuscript</a:t>
            </a:r>
          </a:p>
        </p:txBody>
      </p:sp>
      <p:pic>
        <p:nvPicPr>
          <p:cNvPr id="4" name="Content Placeholder 3" descr="CodexW_193a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4572000" y="0"/>
            <a:ext cx="4572000" cy="6858000"/>
          </a:xfrm>
        </p:spPr>
      </p:pic>
      <p:sp>
        <p:nvSpPr>
          <p:cNvPr id="5" name="Left Brace 4"/>
          <p:cNvSpPr/>
          <p:nvPr/>
        </p:nvSpPr>
        <p:spPr>
          <a:xfrm>
            <a:off x="4191000" y="4800600"/>
            <a:ext cx="228600" cy="609600"/>
          </a:xfrm>
          <a:prstGeom prst="leftBrace">
            <a:avLst/>
          </a:prstGeom>
          <a:ln w="1079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352800" y="5638800"/>
            <a:ext cx="2971800" cy="6397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Mark 16:16</a:t>
            </a:r>
          </a:p>
        </p:txBody>
      </p:sp>
      <p:pic>
        <p:nvPicPr>
          <p:cNvPr id="8" name="Content Placeholder 3" descr="CodexW_193a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600200" y="3581400"/>
            <a:ext cx="6123214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66566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on Mark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</a:t>
            </a:r>
            <a:r>
              <a:rPr lang="en-US" baseline="0" dirty="0"/>
              <a:t> very least, we can say that the textual note in many Bibles is a little bit of an overstatement.</a:t>
            </a:r>
          </a:p>
          <a:p>
            <a:r>
              <a:rPr lang="en-US" dirty="0"/>
              <a:t>At the very least, Mark has a long ending.</a:t>
            </a:r>
          </a:p>
          <a:p>
            <a:r>
              <a:rPr lang="en-US" dirty="0"/>
              <a:t>The only viable</a:t>
            </a:r>
            <a:r>
              <a:rPr lang="en-US" baseline="0" dirty="0"/>
              <a:t> reading of the end of Mark includes v. 9-20.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845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934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12019</TotalTime>
  <Words>1143</Words>
  <Application>Microsoft Office PowerPoint</Application>
  <PresentationFormat>On-screen Show (4:3)</PresentationFormat>
  <Paragraphs>216</Paragraphs>
  <Slides>38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Book Antiqua</vt:lpstr>
      <vt:lpstr>Calibri</vt:lpstr>
      <vt:lpstr>Office Theme</vt:lpstr>
      <vt:lpstr>PowerPoint Presentation</vt:lpstr>
      <vt:lpstr>How We Got the Bible</vt:lpstr>
      <vt:lpstr>General Outline</vt:lpstr>
      <vt:lpstr>The Autographs</vt:lpstr>
      <vt:lpstr>Codex Sinaiticus</vt:lpstr>
      <vt:lpstr>PowerPoint Presentation</vt:lpstr>
      <vt:lpstr>An Example</vt:lpstr>
      <vt:lpstr>Claims About the Manuscripts</vt:lpstr>
      <vt:lpstr>Errors by Sight</vt:lpstr>
      <vt:lpstr>Errors by Sight</vt:lpstr>
      <vt:lpstr>Errors by Sight</vt:lpstr>
      <vt:lpstr>Hearing &amp; Memory Errors</vt:lpstr>
      <vt:lpstr>Intentional Errors</vt:lpstr>
      <vt:lpstr>Intentional Errors</vt:lpstr>
      <vt:lpstr>Intentional Errors</vt:lpstr>
      <vt:lpstr>The Overwhelming Evidence</vt:lpstr>
      <vt:lpstr>The Overwhelming Evidence</vt:lpstr>
      <vt:lpstr>PowerPoint Presentation</vt:lpstr>
      <vt:lpstr>Other Evidence</vt:lpstr>
      <vt:lpstr>Other Evidence</vt:lpstr>
      <vt:lpstr>Conclusions</vt:lpstr>
      <vt:lpstr>Case Study: Mark 16</vt:lpstr>
      <vt:lpstr>PowerPoint Presentation</vt:lpstr>
      <vt:lpstr>PowerPoint Presentation</vt:lpstr>
      <vt:lpstr>PowerPoint Presentation</vt:lpstr>
      <vt:lpstr>PowerPoint Presentation</vt:lpstr>
      <vt:lpstr>Other Versions</vt:lpstr>
      <vt:lpstr>How Many Manuscripts?</vt:lpstr>
      <vt:lpstr>The Big Two</vt:lpstr>
      <vt:lpstr>Codex Vaticanus</vt:lpstr>
      <vt:lpstr>Codex Sinaiticus</vt:lpstr>
      <vt:lpstr>Versions With Long Ending</vt:lpstr>
      <vt:lpstr>Early Christian References</vt:lpstr>
      <vt:lpstr>Early Christians Quotations</vt:lpstr>
      <vt:lpstr>Alexandrian Manuscript</vt:lpstr>
      <vt:lpstr>Washington Manuscript</vt:lpstr>
      <vt:lpstr>Conclusion on Mark</vt:lpstr>
      <vt:lpstr>PowerPoint Presentation</vt:lpstr>
    </vt:vector>
  </TitlesOfParts>
  <Company>Tulsa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J. Williams</dc:creator>
  <cp:lastModifiedBy>Jackson Erwin</cp:lastModifiedBy>
  <cp:revision>134</cp:revision>
  <dcterms:created xsi:type="dcterms:W3CDTF">2012-08-14T13:05:01Z</dcterms:created>
  <dcterms:modified xsi:type="dcterms:W3CDTF">2019-01-18T20:47:28Z</dcterms:modified>
</cp:coreProperties>
</file>